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82" r:id="rId3"/>
    <p:sldId id="281" r:id="rId4"/>
    <p:sldId id="285" r:id="rId5"/>
    <p:sldId id="288" r:id="rId6"/>
    <p:sldId id="291" r:id="rId7"/>
    <p:sldId id="286" r:id="rId8"/>
    <p:sldId id="289" r:id="rId9"/>
    <p:sldId id="292" r:id="rId10"/>
    <p:sldId id="287" r:id="rId11"/>
    <p:sldId id="290" r:id="rId12"/>
    <p:sldId id="293" r:id="rId13"/>
    <p:sldId id="29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8C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98" autoAdjust="0"/>
    <p:restoredTop sz="94660"/>
  </p:normalViewPr>
  <p:slideViewPr>
    <p:cSldViewPr snapToGrid="0">
      <p:cViewPr>
        <p:scale>
          <a:sx n="100" d="100"/>
          <a:sy n="100" d="100"/>
        </p:scale>
        <p:origin x="1374" y="318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AFA4C-3F02-46AF-B39C-E0977B9A9694}" type="datetimeFigureOut">
              <a:rPr lang="en-ID" smtClean="0"/>
              <a:t>05/11/2024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866FE7-E190-42A5-9BCE-81B6336276C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28521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6FE7-E190-42A5-9BCE-81B6336276CD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95148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AC2D4-D9CC-FE1D-0AAD-B592776E02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41D527-1B66-14EA-AF2E-2254407971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DD982-8765-8B6A-0A7E-E5CEE8864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9C7FC-7C6B-703B-81C3-D0BC85BDC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33140-2CDE-DEA2-CB0C-0BC1B1ACA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064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E93DE-5E4B-1CBB-7E83-807B6F1AD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F63D5-453B-DFA6-A95B-71368FAE1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ABD45-2A1E-684E-9445-0766E4797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2F8CB-8E57-297D-C4B6-447E9BE81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E5D43-6E6F-4299-784C-5A58A9D8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8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2417B7-C4C7-8122-960E-C7225CCF81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446566-6713-1E02-4D4F-3D6B003AA3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C1785-FCDA-0906-5BD4-039BBD272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5ED4B-AB44-516B-1390-9F5930ADC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96A44-556F-1B59-1F93-12BC3DB3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17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EDD85-694D-8C3E-4F9C-45DB22758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539B-864C-0969-1B05-1F5F25DAF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29723-727E-7078-847F-09AF5656B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3148B-8DB6-BB6D-EBCA-03C50E4C5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37653-3A22-45A1-8928-150113EA1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37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86789-ADBC-6F59-61BF-F2E7B57CC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949F6-1FDB-7659-A3F4-6FA144266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09A20-408B-B2EC-9F61-27D9F7AA0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DA5BB-2182-E846-C856-A58B2FD0C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2F84F-D92C-3041-D91C-6D15F7CEE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50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1078F-9720-DBB3-D8CB-295BAB074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D1CE7-569C-BC6C-146B-7377603AA1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91BC91-532A-B785-BE26-A0452D4ACB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4194B-BB95-F0BB-55E6-B972766DE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46D20-8830-1A85-2E0C-778302143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FB76B-A884-074F-24B7-25888C087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259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A1FA0-79EB-A865-0500-90A787450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513700-80C1-7225-B2C4-28EFB7CABD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694C9-61EE-8D5F-C15B-B1A1FD1CDC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BC4DCC-4B8A-63E7-6BE1-0D06007472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0C011B-1ECC-887D-CDC7-5C8463D002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EC29CD-3A65-55B4-A1E9-5F06F6BA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EF41C4-86B7-06F0-581C-556B91AF2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D1AE2C-DD2F-1EA4-4644-F5F784E68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18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B54F1-7792-88B8-0BBD-13FF113E0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314B24-640D-1446-6CCD-01A9BDF0D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6E7041-2DC6-A05B-C600-D12A9B262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79158A-F84D-E483-9EE1-5CFB07743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190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253A0E-B503-1EBD-9C5D-B425133E5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6297D0-FF9E-0A63-E8A6-A9AA91E39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18AD1-106D-4960-70D0-59D926505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400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94CB3-ADCA-CD17-F74E-5683119C1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6F5AE-D888-BDB3-BD8C-C3BED36D6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56F72E-A2AC-83CA-5802-6644150BBD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DDC5CE-3D4C-C12F-E28E-CDC1E06D6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53AB67-21FC-2111-64C9-E44DF046E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E09D5C-641C-9EA0-A662-4B5F847A8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09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8EEC5-F5EC-7B25-685C-A363F0A40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5810CF-DB4C-BD7A-B366-9FD1EC06CA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6EB5A-2D70-36EB-BF50-DD46831E20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970C5A-25D6-E5B2-F185-A33C5AD88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DFAF8D-D8D8-B8FB-222A-61284935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AA55C5-CC6C-F872-3233-5654C50E2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20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0725D-D59E-E3C6-5FCA-F2DF74E80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03515-7601-7FD2-7E71-4CE9815CD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19285-19A5-EFEE-A509-1DD9BA2C60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E594C-5436-4F90-8913-5331E78104ED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F81F5-D4EF-8FFC-C742-56C42DE569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B52CE-5012-9E12-9391-1D04498A2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995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A27D5-120F-6548-620B-548A515A97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98779"/>
            <a:ext cx="9144000" cy="860441"/>
          </a:xfrm>
        </p:spPr>
        <p:txBody>
          <a:bodyPr>
            <a:no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Celebes Stress Inversion</a:t>
            </a:r>
          </a:p>
        </p:txBody>
      </p:sp>
    </p:spTree>
    <p:extLst>
      <p:ext uri="{BB962C8B-B14F-4D97-AF65-F5344CB8AC3E}">
        <p14:creationId xmlns:p14="http://schemas.microsoft.com/office/powerpoint/2010/main" val="1989642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D594-C540-F28D-3BE0-D16FAD076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B3534D-7A80-E36F-A1BF-10B3A463E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34133"/>
            <a:ext cx="12191999" cy="50419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Subtitle 2">
                <a:extLst>
                  <a:ext uri="{FF2B5EF4-FFF2-40B4-BE49-F238E27FC236}">
                    <a16:creationId xmlns:a16="http://schemas.microsoft.com/office/drawing/2014/main" id="{B4C45754-3A62-419F-CD29-4C30C5F90A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4000" y="359854"/>
                <a:ext cx="9144000" cy="4238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𝐂𝐥𝐮𝐬𝐭𝐞𝐫</m:t>
                      </m:r>
                      <m:r>
                        <a:rPr lang="en-US" b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ID" b="1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𝛆</m:t>
                      </m:r>
                      <m:r>
                        <a:rPr lang="en-US" b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𝟎</m:t>
                      </m:r>
                      <m:r>
                        <a:rPr lang="en-US" b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.</m:t>
                      </m:r>
                      <m:r>
                        <a:rPr lang="en-US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𝟓𝟎</m:t>
                      </m:r>
                      <m:r>
                        <a:rPr lang="en-US" b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𝐌𝐢𝐧𝐏𝐭𝐬𝟏𝟓</m:t>
                      </m:r>
                    </m:oMath>
                  </m:oMathPara>
                </a14:m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Subtitle 2">
                <a:extLst>
                  <a:ext uri="{FF2B5EF4-FFF2-40B4-BE49-F238E27FC236}">
                    <a16:creationId xmlns:a16="http://schemas.microsoft.com/office/drawing/2014/main" id="{B4C45754-3A62-419F-CD29-4C30C5F90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359854"/>
                <a:ext cx="9144000" cy="4238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0343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D594-C540-F28D-3BE0-D16FAD076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DF8839-8951-7257-33DC-E3C1C5953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2214" y="1193416"/>
            <a:ext cx="6455846" cy="5039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Subtitle 2">
                <a:extLst>
                  <a:ext uri="{FF2B5EF4-FFF2-40B4-BE49-F238E27FC236}">
                    <a16:creationId xmlns:a16="http://schemas.microsoft.com/office/drawing/2014/main" id="{3405AB76-8008-A690-403B-B9A9509037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4000" y="413009"/>
                <a:ext cx="9144000" cy="4238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𝐈𝐧𝐯𝐞𝐫𝐬𝐢𝐨𝐧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𝐑𝐞𝐬𝐮𝐥𝐭</m:t>
                      </m:r>
                      <m:r>
                        <a:rPr lang="en-US" b="1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𝐂𝐥𝐮𝐬𝐭𝐞𝐫</m:t>
                      </m:r>
                      <m:r>
                        <a:rPr lang="en-US" b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ID" b="1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𝛆</m:t>
                      </m:r>
                      <m:r>
                        <a:rPr lang="en-US" b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𝟎</m:t>
                      </m:r>
                      <m:r>
                        <a:rPr lang="en-US" b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.</m:t>
                      </m:r>
                      <m:r>
                        <a:rPr lang="en-US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𝟓𝟎</m:t>
                      </m:r>
                      <m:r>
                        <a:rPr lang="en-US" b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𝐌𝐢𝐧𝐏𝐭𝐬𝟏𝟓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Subtitle 2">
                <a:extLst>
                  <a:ext uri="{FF2B5EF4-FFF2-40B4-BE49-F238E27FC236}">
                    <a16:creationId xmlns:a16="http://schemas.microsoft.com/office/drawing/2014/main" id="{3405AB76-8008-A690-403B-B9A950903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413009"/>
                <a:ext cx="9144000" cy="4238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2828E57-CBF8-7B5B-4D33-36BFBE444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038675"/>
              </p:ext>
            </p:extLst>
          </p:nvPr>
        </p:nvGraphicFramePr>
        <p:xfrm>
          <a:off x="8221667" y="1951383"/>
          <a:ext cx="2529193" cy="3523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514">
                  <a:extLst>
                    <a:ext uri="{9D8B030D-6E8A-4147-A177-3AD203B41FA5}">
                      <a16:colId xmlns:a16="http://schemas.microsoft.com/office/drawing/2014/main" val="4122314023"/>
                    </a:ext>
                  </a:extLst>
                </a:gridCol>
                <a:gridCol w="683580">
                  <a:extLst>
                    <a:ext uri="{9D8B030D-6E8A-4147-A177-3AD203B41FA5}">
                      <a16:colId xmlns:a16="http://schemas.microsoft.com/office/drawing/2014/main" val="1309895705"/>
                    </a:ext>
                  </a:extLst>
                </a:gridCol>
                <a:gridCol w="1154099">
                  <a:extLst>
                    <a:ext uri="{9D8B030D-6E8A-4147-A177-3AD203B41FA5}">
                      <a16:colId xmlns:a16="http://schemas.microsoft.com/office/drawing/2014/main" val="2581609998"/>
                    </a:ext>
                  </a:extLst>
                </a:gridCol>
              </a:tblGrid>
              <a:tr h="59628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Cluster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n_data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SHmax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l-GR" sz="1000" b="1" dirty="0">
                          <a:solidFill>
                            <a:schemeClr val="tx1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˚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146764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01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749</a:t>
                      </a:r>
                      <a:endParaRPr lang="en-ID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110.698 ± 2.664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2874422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02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ID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249.256 ± 22.699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534215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03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146</a:t>
                      </a:r>
                      <a:endParaRPr lang="en-ID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290.195 ± 7.619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87884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04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22</a:t>
                      </a:r>
                      <a:endParaRPr lang="en-ID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67.675 ± 7.724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24314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05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53</a:t>
                      </a:r>
                      <a:endParaRPr lang="en-ID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111.241 ± 8.300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440139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06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96</a:t>
                      </a:r>
                      <a:endParaRPr lang="en-ID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357.147 ± 8.952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697102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07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ID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254.366 ± 43.401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800948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08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ID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242.356 ± 11.399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395539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09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37</a:t>
                      </a:r>
                      <a:endParaRPr lang="en-ID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335.192 ± 13.781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7111610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ID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21.326 ± 55.450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5871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4524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D594-C540-F28D-3BE0-D16FAD076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0EFB26F-6D7D-FE76-10F5-7F75ABA5A0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941404"/>
              </p:ext>
            </p:extLst>
          </p:nvPr>
        </p:nvGraphicFramePr>
        <p:xfrm>
          <a:off x="135162" y="1940968"/>
          <a:ext cx="11921676" cy="3523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2343">
                  <a:extLst>
                    <a:ext uri="{9D8B030D-6E8A-4147-A177-3AD203B41FA5}">
                      <a16:colId xmlns:a16="http://schemas.microsoft.com/office/drawing/2014/main" val="4122314023"/>
                    </a:ext>
                  </a:extLst>
                </a:gridCol>
                <a:gridCol w="1458488">
                  <a:extLst>
                    <a:ext uri="{9D8B030D-6E8A-4147-A177-3AD203B41FA5}">
                      <a16:colId xmlns:a16="http://schemas.microsoft.com/office/drawing/2014/main" val="3508951482"/>
                    </a:ext>
                  </a:extLst>
                </a:gridCol>
                <a:gridCol w="1525417">
                  <a:extLst>
                    <a:ext uri="{9D8B030D-6E8A-4147-A177-3AD203B41FA5}">
                      <a16:colId xmlns:a16="http://schemas.microsoft.com/office/drawing/2014/main" val="1769736434"/>
                    </a:ext>
                  </a:extLst>
                </a:gridCol>
                <a:gridCol w="1525417">
                  <a:extLst>
                    <a:ext uri="{9D8B030D-6E8A-4147-A177-3AD203B41FA5}">
                      <a16:colId xmlns:a16="http://schemas.microsoft.com/office/drawing/2014/main" val="1371168074"/>
                    </a:ext>
                  </a:extLst>
                </a:gridCol>
                <a:gridCol w="1525417">
                  <a:extLst>
                    <a:ext uri="{9D8B030D-6E8A-4147-A177-3AD203B41FA5}">
                      <a16:colId xmlns:a16="http://schemas.microsoft.com/office/drawing/2014/main" val="1527924609"/>
                    </a:ext>
                  </a:extLst>
                </a:gridCol>
                <a:gridCol w="1525417">
                  <a:extLst>
                    <a:ext uri="{9D8B030D-6E8A-4147-A177-3AD203B41FA5}">
                      <a16:colId xmlns:a16="http://schemas.microsoft.com/office/drawing/2014/main" val="1030670069"/>
                    </a:ext>
                  </a:extLst>
                </a:gridCol>
                <a:gridCol w="1529256">
                  <a:extLst>
                    <a:ext uri="{9D8B030D-6E8A-4147-A177-3AD203B41FA5}">
                      <a16:colId xmlns:a16="http://schemas.microsoft.com/office/drawing/2014/main" val="287854764"/>
                    </a:ext>
                  </a:extLst>
                </a:gridCol>
                <a:gridCol w="1239921">
                  <a:extLst>
                    <a:ext uri="{9D8B030D-6E8A-4147-A177-3AD203B41FA5}">
                      <a16:colId xmlns:a16="http://schemas.microsoft.com/office/drawing/2014/main" val="2581609998"/>
                    </a:ext>
                  </a:extLst>
                </a:gridCol>
              </a:tblGrid>
              <a:tr h="298142"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Cluster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l-GR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R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146764"/>
                  </a:ext>
                </a:extLst>
              </a:tr>
              <a:tr h="298142">
                <a:tc vMerge="1">
                  <a:txBody>
                    <a:bodyPr/>
                    <a:lstStyle/>
                    <a:p>
                      <a:pPr algn="ctr"/>
                      <a:endParaRPr lang="en-ID" dirty="0"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Azimuth (</a:t>
                      </a:r>
                      <a:r>
                        <a:rPr lang="el-GR" sz="1000" b="1" dirty="0">
                          <a:solidFill>
                            <a:schemeClr val="tx1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˚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Plunge (</a:t>
                      </a:r>
                      <a:r>
                        <a:rPr lang="el-GR" sz="1000" b="1" dirty="0">
                          <a:solidFill>
                            <a:schemeClr val="tx1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˚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Azimuth (</a:t>
                      </a:r>
                      <a:r>
                        <a:rPr lang="el-GR" sz="1000" b="1" dirty="0">
                          <a:solidFill>
                            <a:schemeClr val="tx1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˚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Plunge (</a:t>
                      </a:r>
                      <a:r>
                        <a:rPr lang="el-GR" sz="1000" b="1" dirty="0">
                          <a:solidFill>
                            <a:schemeClr val="tx1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˚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Azimuth (</a:t>
                      </a:r>
                      <a:r>
                        <a:rPr lang="el-GR" sz="1000" b="1" dirty="0">
                          <a:solidFill>
                            <a:schemeClr val="tx1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˚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Plunge (</a:t>
                      </a:r>
                      <a:r>
                        <a:rPr lang="el-GR" sz="1000" b="1" dirty="0">
                          <a:solidFill>
                            <a:schemeClr val="tx1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˚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D" dirty="0"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3943171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01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110.692 ± 2.674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3.550 ± 2.055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20.678 ± 2.704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1.995 ± 1.900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291.244 ± 51.075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86.293 ± 2.005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0.765 ± 0.046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2874422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02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251.351 ± 19.696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43.616 ± 12.019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0.218 ± 44.149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18.250 ± 17.926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95.472 ± 55.634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34.345 ± 19.796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0.854 ± 0.116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534215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03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298.828 ± 9.988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31.982 ± 10.669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58.600 ± 17.807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40.623 ± 11.060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183.494 ± 7.315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32.674 ± 10.402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0.617 ± 0.163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87884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04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80.794 ± 16.546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37.185 ± 21.661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211.069 ± 25.322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43.883 ± 18.356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333.346 ± 8.668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22.528 ± 6.794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0.451 ± 0.309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24314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05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110.722 ± 7.770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14.084 ± 12.811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282.648 ± 83.643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63.791 ± 20.121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24.173 ± 14.093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22.207 ± 21.780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0.788 ± 0.146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440139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06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356.122 ± 9.112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21.579 ± 11.278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254.890 ± 20.085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28.720 ± 28.188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156.360 ± 58.160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50.802 ± 26.790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0.786 ± 0.181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697102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07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255.678 ± 41.590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8.317 ± 8.065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165.768 ± 41.275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22.792 ± 22.551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17.746 ± 81.227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66.381 ± 22.359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0.526 ± 0.355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800948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08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243.227 ± 14.768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13.758 ± 13.583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146.454 ± 61.897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66.937 ± 15.028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329.426 ± 10.056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18.255 ± 14.688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0.433 ± 0.193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395539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09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333.373 ± 13.807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9.243 ± 8.599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241.822 ± 14.972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16.461 ± 14.645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101.245 ± 48.532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69.971 ± 13.077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0.649 ± 0.210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7111610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46.804 ± 24.068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15.799 ± 15.356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305.243 ± 69.119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42.303 ± 35.722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149.321 ± 38.891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41.233 ± 38.155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0.621 ± 0.339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58715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384B640B-37C2-83FD-C300-AB681BDC0E97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1181723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Principal</m:t>
                      </m:r>
                      <m:r>
                        <a:rPr lang="en-US" sz="1800" b="0" i="0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Stress</m:t>
                      </m:r>
                      <m:r>
                        <a:rPr lang="en-US" sz="1800" b="0" i="0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Cluster</m:t>
                      </m:r>
                      <m:r>
                        <a:rPr lang="en-US" sz="1800" b="0" i="0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D" sz="1800" i="0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ε</m:t>
                      </m:r>
                      <m:r>
                        <a:rPr lang="en-US" sz="1800" b="0" i="0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0.50 </m:t>
                      </m:r>
                      <m:r>
                        <m:rPr>
                          <m:sty m:val="p"/>
                        </m:rPr>
                        <a:rPr lang="en-US" sz="1800" b="0" i="0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MinPts</m:t>
                      </m:r>
                      <m:r>
                        <a:rPr lang="en-US" sz="1800" b="0" i="0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15</m:t>
                      </m:r>
                    </m:oMath>
                  </m:oMathPara>
                </a14:m>
                <a:endParaRPr lang="en-ID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384B640B-37C2-83FD-C300-AB681BDC0E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1181723"/>
                <a:ext cx="9144000" cy="42381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926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05711-82D2-DEFE-2A58-CAF023AAF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E9F454F9-0283-4F07-F1E6-6695F1D53470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150000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𝑻𝒆𝒄𝒕𝒐𝒏𝒊𝒄</m:t>
                      </m:r>
                      <m:r>
                        <a:rPr lang="en-US" b="1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𝑹𝒆𝒈𝒊𝒎𝒆</m:t>
                      </m:r>
                    </m:oMath>
                  </m:oMathPara>
                </a14:m>
                <a:endParaRPr lang="en-US" b="1" kern="100" dirty="0">
                  <a:effectLst/>
                  <a:latin typeface="Cambria" panose="02040503050406030204" pitchFamily="18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E9F454F9-0283-4F07-F1E6-6695F1D534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150000"/>
                <a:ext cx="9144000" cy="423813"/>
              </a:xfrm>
              <a:blipFill>
                <a:blip r:embed="rId2"/>
                <a:stretch>
                  <a:fillRect b="-2173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BC9DD9B-5A5D-4E62-2C7D-713595453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75" y="1454925"/>
            <a:ext cx="3627797" cy="468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1CE6A3-D43C-2953-36C4-9866BE71BF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101" y="1454925"/>
            <a:ext cx="3627797" cy="468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A43B27-D9BE-7ADD-5002-E7CB2F7237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527" y="1454925"/>
            <a:ext cx="3627797" cy="468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Subtitle 2">
                <a:extLst>
                  <a:ext uri="{FF2B5EF4-FFF2-40B4-BE49-F238E27FC236}">
                    <a16:creationId xmlns:a16="http://schemas.microsoft.com/office/drawing/2014/main" id="{3D0A32A3-E881-11AE-3501-2E08F4F1E6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9284" y="1034125"/>
                <a:ext cx="2902577" cy="4238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D" sz="1800" b="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𝜀</m:t>
                      </m:r>
                      <m:r>
                        <a:rPr lang="en-US" sz="1800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=</m:t>
                      </m:r>
                      <m:r>
                        <a:rPr lang="en-US" sz="1800" b="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0</m:t>
                      </m:r>
                      <m:r>
                        <a:rPr lang="en-US" sz="1800" b="0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.</m:t>
                      </m:r>
                      <m:r>
                        <a:rPr lang="en-US" sz="1800" b="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35</m:t>
                      </m:r>
                      <m:r>
                        <a:rPr lang="en-US" sz="1800" b="0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1800" b="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𝑀𝑖𝑛𝑃𝑡𝑠</m:t>
                      </m:r>
                      <m:r>
                        <a:rPr lang="en-US" sz="1800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=</m:t>
                      </m:r>
                      <m:r>
                        <a:rPr lang="en-US" sz="1800" b="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15</m:t>
                      </m:r>
                    </m:oMath>
                  </m:oMathPara>
                </a14:m>
                <a:endParaRPr lang="en-US" sz="1800" kern="100" dirty="0">
                  <a:latin typeface="Cambria" panose="02040503050406030204" pitchFamily="18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>
          <p:sp>
            <p:nvSpPr>
              <p:cNvPr id="9" name="Subtitle 2">
                <a:extLst>
                  <a:ext uri="{FF2B5EF4-FFF2-40B4-BE49-F238E27FC236}">
                    <a16:creationId xmlns:a16="http://schemas.microsoft.com/office/drawing/2014/main" id="{3D0A32A3-E881-11AE-3501-2E08F4F1E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84" y="1034125"/>
                <a:ext cx="2902577" cy="4238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Subtitle 2">
                <a:extLst>
                  <a:ext uri="{FF2B5EF4-FFF2-40B4-BE49-F238E27FC236}">
                    <a16:creationId xmlns:a16="http://schemas.microsoft.com/office/drawing/2014/main" id="{FD432C34-6A0E-8A81-5143-E578F47ABB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44710" y="1034125"/>
                <a:ext cx="2902577" cy="4238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D" sz="1800" b="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𝜀</m:t>
                      </m:r>
                      <m:r>
                        <a:rPr lang="en-US" sz="1800" b="0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=</m:t>
                      </m:r>
                      <m:r>
                        <a:rPr lang="en-US" sz="1800" b="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0</m:t>
                      </m:r>
                      <m:r>
                        <a:rPr lang="en-US" sz="1800" b="0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.</m:t>
                      </m:r>
                      <m:r>
                        <a:rPr lang="en-US" sz="1800" b="0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40</m:t>
                      </m:r>
                      <m:r>
                        <a:rPr lang="en-US" sz="1800" b="0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1800" b="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𝑀𝑖𝑛𝑃𝑡𝑠</m:t>
                      </m:r>
                      <m:r>
                        <a:rPr lang="en-US" sz="1800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=</m:t>
                      </m:r>
                      <m:r>
                        <a:rPr lang="en-US" sz="1800" b="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15</m:t>
                      </m:r>
                    </m:oMath>
                  </m:oMathPara>
                </a14:m>
                <a:endParaRPr lang="en-US" sz="1800" kern="100" dirty="0">
                  <a:latin typeface="Cambria" panose="02040503050406030204" pitchFamily="18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>
          <p:sp>
            <p:nvSpPr>
              <p:cNvPr id="11" name="Subtitle 2">
                <a:extLst>
                  <a:ext uri="{FF2B5EF4-FFF2-40B4-BE49-F238E27FC236}">
                    <a16:creationId xmlns:a16="http://schemas.microsoft.com/office/drawing/2014/main" id="{FD432C34-6A0E-8A81-5143-E578F47AB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710" y="1034125"/>
                <a:ext cx="2902577" cy="4238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Subtitle 2">
                <a:extLst>
                  <a:ext uri="{FF2B5EF4-FFF2-40B4-BE49-F238E27FC236}">
                    <a16:creationId xmlns:a16="http://schemas.microsoft.com/office/drawing/2014/main" id="{C7DDED28-B82C-5300-1E62-D7CB7F5897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80139" y="1034125"/>
                <a:ext cx="2902577" cy="4238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D" sz="1800" b="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𝜀</m:t>
                      </m:r>
                      <m:r>
                        <a:rPr lang="en-US" sz="1800" b="0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=</m:t>
                      </m:r>
                      <m:r>
                        <a:rPr lang="en-US" sz="1800" b="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0</m:t>
                      </m:r>
                      <m:r>
                        <a:rPr lang="en-US" sz="1800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.50 </m:t>
                      </m:r>
                      <m:r>
                        <a:rPr lang="en-US" sz="1800" b="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𝑀𝑖𝑛𝑃𝑡𝑠</m:t>
                      </m:r>
                      <m:r>
                        <a:rPr lang="en-US" sz="1800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=</m:t>
                      </m:r>
                      <m:r>
                        <a:rPr lang="en-US" sz="1800" b="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15</m:t>
                      </m:r>
                    </m:oMath>
                  </m:oMathPara>
                </a14:m>
                <a:endParaRPr lang="en-US" sz="1800" kern="100" dirty="0">
                  <a:latin typeface="Cambria" panose="02040503050406030204" pitchFamily="18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>
          <p:sp>
            <p:nvSpPr>
              <p:cNvPr id="12" name="Subtitle 2">
                <a:extLst>
                  <a:ext uri="{FF2B5EF4-FFF2-40B4-BE49-F238E27FC236}">
                    <a16:creationId xmlns:a16="http://schemas.microsoft.com/office/drawing/2014/main" id="{C7DDED28-B82C-5300-1E62-D7CB7F589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0139" y="1034125"/>
                <a:ext cx="2902577" cy="4238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114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D594-C540-F28D-3BE0-D16FAD076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75023F-642F-8500-DB06-1F30D07AD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300" y="639192"/>
            <a:ext cx="4744212" cy="6120000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477595BA-85D9-7B5B-5A3A-E45042CA7A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8808"/>
            <a:ext cx="9144000" cy="423813"/>
          </a:xfrm>
        </p:spPr>
        <p:txBody>
          <a:bodyPr>
            <a:norm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Focal Mechanism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5B889E-370D-5DFB-8F81-841D9C41583E}"/>
              </a:ext>
            </a:extLst>
          </p:cNvPr>
          <p:cNvSpPr txBox="1">
            <a:spLocks/>
          </p:cNvSpPr>
          <p:nvPr/>
        </p:nvSpPr>
        <p:spPr>
          <a:xfrm>
            <a:off x="7532125" y="3148318"/>
            <a:ext cx="3135875" cy="5613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1390 focal mechanisms from 1967 until 2022 with maximum depth &lt; 50km and 4.0 &lt; Mw &lt; 7.0.</a:t>
            </a:r>
          </a:p>
        </p:txBody>
      </p:sp>
    </p:spTree>
    <p:extLst>
      <p:ext uri="{BB962C8B-B14F-4D97-AF65-F5344CB8AC3E}">
        <p14:creationId xmlns:p14="http://schemas.microsoft.com/office/powerpoint/2010/main" val="2399472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D594-C540-F28D-3BE0-D16FAD076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69829-1022-AF19-30E3-2D0B7EF1D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07" y="816746"/>
            <a:ext cx="4330487" cy="5760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DD5767C-FBDA-8D4D-3602-40BE5BF0A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906" y="816746"/>
            <a:ext cx="4330487" cy="576000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B0EE147-D32D-A703-7924-40C630DA4F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8808"/>
            <a:ext cx="9144000" cy="423813"/>
          </a:xfrm>
        </p:spPr>
        <p:txBody>
          <a:bodyPr>
            <a:norm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Cluster and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SHmax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040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D594-C540-F28D-3BE0-D16FAD076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1E1B59-738A-5EFA-F2B0-985BD45AB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34136"/>
            <a:ext cx="12192000" cy="50419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0906929C-A4D8-659C-85BE-9E735328C948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𝐂𝐥𝐮𝐬𝐭𝐞𝐫</m:t>
                      </m:r>
                      <m:r>
                        <a:rPr lang="en-US" sz="2400" b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ID" sz="2400" b="1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𝛆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𝟎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.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𝟑𝟓</m:t>
                      </m:r>
                      <m:r>
                        <a:rPr lang="en-US" sz="2400" b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400" b="1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𝐌𝐢𝐧𝐏𝐭𝐬𝟏𝟓</m:t>
                      </m:r>
                    </m:oMath>
                  </m:oMathPara>
                </a14:m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0906929C-A4D8-659C-85BE-9E735328C9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0190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D594-C540-F28D-3BE0-D16FAD076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E141F7-EB41-E4DD-A9E5-2561CAEAC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2213" y="1193404"/>
            <a:ext cx="6455846" cy="503936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24C4EA2-035C-78D4-19A8-F225CD87B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059368"/>
              </p:ext>
            </p:extLst>
          </p:nvPr>
        </p:nvGraphicFramePr>
        <p:xfrm>
          <a:off x="8221667" y="1951383"/>
          <a:ext cx="2529193" cy="3523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514">
                  <a:extLst>
                    <a:ext uri="{9D8B030D-6E8A-4147-A177-3AD203B41FA5}">
                      <a16:colId xmlns:a16="http://schemas.microsoft.com/office/drawing/2014/main" val="4122314023"/>
                    </a:ext>
                  </a:extLst>
                </a:gridCol>
                <a:gridCol w="683580">
                  <a:extLst>
                    <a:ext uri="{9D8B030D-6E8A-4147-A177-3AD203B41FA5}">
                      <a16:colId xmlns:a16="http://schemas.microsoft.com/office/drawing/2014/main" val="1309895705"/>
                    </a:ext>
                  </a:extLst>
                </a:gridCol>
                <a:gridCol w="1154099">
                  <a:extLst>
                    <a:ext uri="{9D8B030D-6E8A-4147-A177-3AD203B41FA5}">
                      <a16:colId xmlns:a16="http://schemas.microsoft.com/office/drawing/2014/main" val="2581609998"/>
                    </a:ext>
                  </a:extLst>
                </a:gridCol>
              </a:tblGrid>
              <a:tr h="59628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Cluster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n_data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SHmax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l-GR" sz="1000" b="1" dirty="0">
                          <a:solidFill>
                            <a:schemeClr val="tx1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˚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146764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01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638</a:t>
                      </a:r>
                      <a:endParaRPr lang="en-ID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107.898 ± 2.296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2874422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02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93</a:t>
                      </a:r>
                      <a:endParaRPr lang="en-ID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97.151 ± 51.200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534215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03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en-ID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245.188 ± 15.969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87884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04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47</a:t>
                      </a:r>
                      <a:endParaRPr lang="en-ID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356.466 ± 27.757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24314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05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78</a:t>
                      </a:r>
                      <a:endParaRPr lang="en-ID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353.877 ± 9.055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440139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06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23</a:t>
                      </a:r>
                      <a:endParaRPr lang="en-ID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330.309 ± 19.938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697102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07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44</a:t>
                      </a:r>
                      <a:endParaRPr lang="en-ID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283.521 ± 4.932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800948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08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ID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306.283 ± 15.552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395539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09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ID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283.848 ± 74.191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7111610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ID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66.286 ± 11.490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58715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090629B3-06D5-4919-89AC-2E5133E609CB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𝐈𝐧𝐯𝐞𝐫𝐬𝐢𝐨𝐧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𝐑𝐞𝐬𝐮𝐥𝐭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𝐂𝐥𝐮𝐬𝐭𝐞𝐫</m:t>
                      </m:r>
                      <m:r>
                        <a:rPr lang="en-US" sz="2400" b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ID" sz="2400" b="1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𝛆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𝟎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.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𝟑𝟓</m:t>
                      </m:r>
                      <m:r>
                        <a:rPr lang="en-US" sz="2400" b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400" b="1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𝐌𝐢𝐧𝐏𝐭𝐬𝟏𝟓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090629B3-06D5-4919-89AC-2E5133E609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364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D594-C540-F28D-3BE0-D16FAD076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24C4EA2-035C-78D4-19A8-F225CD87B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022195"/>
              </p:ext>
            </p:extLst>
          </p:nvPr>
        </p:nvGraphicFramePr>
        <p:xfrm>
          <a:off x="139925" y="1940973"/>
          <a:ext cx="11912150" cy="3523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1071">
                  <a:extLst>
                    <a:ext uri="{9D8B030D-6E8A-4147-A177-3AD203B41FA5}">
                      <a16:colId xmlns:a16="http://schemas.microsoft.com/office/drawing/2014/main" val="4122314023"/>
                    </a:ext>
                  </a:extLst>
                </a:gridCol>
                <a:gridCol w="1457323">
                  <a:extLst>
                    <a:ext uri="{9D8B030D-6E8A-4147-A177-3AD203B41FA5}">
                      <a16:colId xmlns:a16="http://schemas.microsoft.com/office/drawing/2014/main" val="3508951482"/>
                    </a:ext>
                  </a:extLst>
                </a:gridCol>
                <a:gridCol w="1524198">
                  <a:extLst>
                    <a:ext uri="{9D8B030D-6E8A-4147-A177-3AD203B41FA5}">
                      <a16:colId xmlns:a16="http://schemas.microsoft.com/office/drawing/2014/main" val="1769736434"/>
                    </a:ext>
                  </a:extLst>
                </a:gridCol>
                <a:gridCol w="1524198">
                  <a:extLst>
                    <a:ext uri="{9D8B030D-6E8A-4147-A177-3AD203B41FA5}">
                      <a16:colId xmlns:a16="http://schemas.microsoft.com/office/drawing/2014/main" val="1371168074"/>
                    </a:ext>
                  </a:extLst>
                </a:gridCol>
                <a:gridCol w="1524198">
                  <a:extLst>
                    <a:ext uri="{9D8B030D-6E8A-4147-A177-3AD203B41FA5}">
                      <a16:colId xmlns:a16="http://schemas.microsoft.com/office/drawing/2014/main" val="1527924609"/>
                    </a:ext>
                  </a:extLst>
                </a:gridCol>
                <a:gridCol w="1524198">
                  <a:extLst>
                    <a:ext uri="{9D8B030D-6E8A-4147-A177-3AD203B41FA5}">
                      <a16:colId xmlns:a16="http://schemas.microsoft.com/office/drawing/2014/main" val="1030670069"/>
                    </a:ext>
                  </a:extLst>
                </a:gridCol>
                <a:gridCol w="1528034">
                  <a:extLst>
                    <a:ext uri="{9D8B030D-6E8A-4147-A177-3AD203B41FA5}">
                      <a16:colId xmlns:a16="http://schemas.microsoft.com/office/drawing/2014/main" val="287854764"/>
                    </a:ext>
                  </a:extLst>
                </a:gridCol>
                <a:gridCol w="1238930">
                  <a:extLst>
                    <a:ext uri="{9D8B030D-6E8A-4147-A177-3AD203B41FA5}">
                      <a16:colId xmlns:a16="http://schemas.microsoft.com/office/drawing/2014/main" val="2581609998"/>
                    </a:ext>
                  </a:extLst>
                </a:gridCol>
              </a:tblGrid>
              <a:tr h="298142"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Cluster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l-GR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R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146764"/>
                  </a:ext>
                </a:extLst>
              </a:tr>
              <a:tr h="298142">
                <a:tc vMerge="1">
                  <a:txBody>
                    <a:bodyPr/>
                    <a:lstStyle/>
                    <a:p>
                      <a:pPr algn="ctr"/>
                      <a:endParaRPr lang="en-ID" dirty="0"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Azimuth (</a:t>
                      </a:r>
                      <a:r>
                        <a:rPr lang="el-GR" sz="1000" b="1" dirty="0">
                          <a:solidFill>
                            <a:schemeClr val="tx1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˚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Plunge (</a:t>
                      </a:r>
                      <a:r>
                        <a:rPr lang="el-GR" sz="1000" b="1" dirty="0">
                          <a:solidFill>
                            <a:schemeClr val="tx1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˚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Azimuth (</a:t>
                      </a:r>
                      <a:r>
                        <a:rPr lang="el-GR" sz="1000" b="1" dirty="0">
                          <a:solidFill>
                            <a:schemeClr val="tx1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˚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Plunge (</a:t>
                      </a:r>
                      <a:r>
                        <a:rPr lang="el-GR" sz="1000" b="1" dirty="0">
                          <a:solidFill>
                            <a:schemeClr val="tx1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˚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Azimuth (</a:t>
                      </a:r>
                      <a:r>
                        <a:rPr lang="el-GR" sz="1000" b="1" dirty="0">
                          <a:solidFill>
                            <a:schemeClr val="tx1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˚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Plunge (</a:t>
                      </a:r>
                      <a:r>
                        <a:rPr lang="el-GR" sz="1000" b="1" dirty="0">
                          <a:solidFill>
                            <a:schemeClr val="tx1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˚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D" dirty="0"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3943171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01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107.826 ± 2.328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2.792 ± 2.461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17.675 ± 2.371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5.336 ± 4.196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229.518 ± 28.431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83.589 ± 4.383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0.809 ± 0.046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2874422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02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135.294 ± 9.084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17.463 ± 9.712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44.232 ± 10.158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9.224 ± 8.592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299.914 ± 37.104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70.043 ± 11.310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0.603 ± 0.234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534215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03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243.597 ± 17.015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37.426 ± 6.675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346.058 ± 34.909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25.253 ± 24.908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71.841 ± 65.210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38.995 ± 15.978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0.852 ± 0.116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87884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04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351.478 ± 16.160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46.610 ± 8.024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82.706 ± 18.536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4.966 ± 4.770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174.270 ± 21.866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43.003 ± 8.181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0.705 ± 0.210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24314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05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351.511 ± 11.014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29.722 ± 11.077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244.525 ± 28.055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23.316 ± 22.265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142.002 ± 42.038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46.167 ± 23.645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0.795 ± 0.160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440139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06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328.667 ± 19.014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18.292 ± 11.138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238.316 ± 20.326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14.818 ± 14.162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135.893 ± 55.022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65.556 ± 10.688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0.672 ± 0.203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697102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07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287.859 ± 9.226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40.180 ± 37.767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106.149 ± 52.299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47.373 ± 35.653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13.316 ± 4.999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4.704 ± 4.548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0.177 ± 0.138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800948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08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306.461 ± 15.145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8.802 ± 8.626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215.233 ± 19.139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29.042 ± 27.787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40.288 ± 69.757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59.601 ± 27.169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0.744 ± 0.212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395539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09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281.891 ± 73.214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11.145 ± 10.331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192.908 ± 72.950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15.862 ± 15.486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50.956 ± 54.500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69.786 ± 16.418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0.442 ± 0.333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7111610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71.987 ± 14.705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28.963 ± 21.080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193.620 ± 40.641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46.540 ± 15.281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329.862 ± 10.299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24.254 ± 10.852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0.550 ± 0.316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58715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Subtitle 2">
                <a:extLst>
                  <a:ext uri="{FF2B5EF4-FFF2-40B4-BE49-F238E27FC236}">
                    <a16:creationId xmlns:a16="http://schemas.microsoft.com/office/drawing/2014/main" id="{D97DE99F-C10D-D027-E4E5-1539A929F7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4000" y="1181723"/>
                <a:ext cx="9144000" cy="4238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𝐏𝐫𝐢𝐧𝐜𝐢𝐩𝐚𝐥</m:t>
                      </m:r>
                      <m:r>
                        <a:rPr lang="en-US" sz="1800" b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1800" b="1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𝐒𝐭𝐫𝐞𝐬𝐬</m:t>
                      </m:r>
                      <m:r>
                        <a:rPr lang="en-US" sz="1800" b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1800" b="1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𝐂𝐥𝐮𝐬𝐭𝐞𝐫</m:t>
                      </m:r>
                      <m:r>
                        <a:rPr lang="en-US" sz="1800" b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ID" sz="1800" b="1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𝛆</m:t>
                      </m:r>
                      <m:r>
                        <a:rPr lang="en-US" sz="18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𝟎</m:t>
                      </m:r>
                      <m:r>
                        <a:rPr lang="en-US" sz="18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.</m:t>
                      </m:r>
                      <m:r>
                        <a:rPr lang="en-US" sz="18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𝟑𝟓</m:t>
                      </m:r>
                      <m:r>
                        <a:rPr lang="en-US" sz="1800" b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1800" b="1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𝐌𝐢𝐧𝐏𝐭𝐬𝟏𝟓</m:t>
                      </m:r>
                    </m:oMath>
                  </m:oMathPara>
                </a14:m>
                <a:endParaRPr lang="en-ID" sz="1800" b="1" kern="100" dirty="0"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endParaRPr lang="en-US" b="1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Subtitle 2">
                <a:extLst>
                  <a:ext uri="{FF2B5EF4-FFF2-40B4-BE49-F238E27FC236}">
                    <a16:creationId xmlns:a16="http://schemas.microsoft.com/office/drawing/2014/main" id="{D97DE99F-C10D-D027-E4E5-1539A929F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1181723"/>
                <a:ext cx="9144000" cy="4238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7896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D594-C540-F28D-3BE0-D16FAD076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CB52A4-A7C4-29B4-07DA-09FAB3131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34135"/>
            <a:ext cx="12191999" cy="50419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D57AB9A-3E27-631E-891E-3014074F69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4000" y="359854"/>
                <a:ext cx="9144000" cy="4238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𝐂𝐥𝐮𝐬𝐭𝐞𝐫</m:t>
                      </m:r>
                      <m:r>
                        <a:rPr lang="en-US" b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ID" b="1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𝛆</m:t>
                      </m:r>
                      <m:r>
                        <a:rPr lang="en-US" b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𝟎</m:t>
                      </m:r>
                      <m:r>
                        <a:rPr lang="en-US" b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.</m:t>
                      </m:r>
                      <m:r>
                        <a:rPr lang="en-US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𝟒𝟎</m:t>
                      </m:r>
                      <m:r>
                        <a:rPr lang="en-US" b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𝐌𝐢𝐧𝐏𝐭𝐬𝟏𝟓</m:t>
                      </m:r>
                    </m:oMath>
                  </m:oMathPara>
                </a14:m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D57AB9A-3E27-631E-891E-3014074F6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359854"/>
                <a:ext cx="9144000" cy="4238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3182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D594-C540-F28D-3BE0-D16FAD076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6E154B-CE4C-CB05-037B-182581040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2212" y="1193405"/>
            <a:ext cx="6455846" cy="5039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Subtitle 2">
                <a:extLst>
                  <a:ext uri="{FF2B5EF4-FFF2-40B4-BE49-F238E27FC236}">
                    <a16:creationId xmlns:a16="http://schemas.microsoft.com/office/drawing/2014/main" id="{2816B42F-0958-B59E-6A60-9A4E867CC4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4000" y="413009"/>
                <a:ext cx="9144000" cy="4238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𝐈𝐧𝐯𝐞𝐫𝐬𝐢𝐨𝐧</m:t>
                      </m:r>
                      <m:r>
                        <a:rPr lang="en-US" b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𝐑𝐞𝐬𝐮𝐥𝐭</m:t>
                      </m:r>
                      <m:r>
                        <a:rPr lang="en-US" b="1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𝐂𝐥𝐮𝐬𝐭𝐞𝐫</m:t>
                      </m:r>
                      <m:r>
                        <a:rPr lang="en-US" b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ID" b="1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𝛆</m:t>
                      </m:r>
                      <m:r>
                        <a:rPr lang="en-US" b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𝟎</m:t>
                      </m:r>
                      <m:r>
                        <a:rPr lang="en-US" b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.</m:t>
                      </m:r>
                      <m:r>
                        <a:rPr lang="en-US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𝟒𝟎</m:t>
                      </m:r>
                      <m:r>
                        <a:rPr lang="en-US" b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𝐌𝐢𝐧𝐏𝐭𝐬𝟏𝟓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Subtitle 2">
                <a:extLst>
                  <a:ext uri="{FF2B5EF4-FFF2-40B4-BE49-F238E27FC236}">
                    <a16:creationId xmlns:a16="http://schemas.microsoft.com/office/drawing/2014/main" id="{2816B42F-0958-B59E-6A60-9A4E867CC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413009"/>
                <a:ext cx="9144000" cy="4238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B7200F2-058E-D14C-4541-FB3F53F11C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361682"/>
              </p:ext>
            </p:extLst>
          </p:nvPr>
        </p:nvGraphicFramePr>
        <p:xfrm>
          <a:off x="8221667" y="1951383"/>
          <a:ext cx="2529193" cy="3523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514">
                  <a:extLst>
                    <a:ext uri="{9D8B030D-6E8A-4147-A177-3AD203B41FA5}">
                      <a16:colId xmlns:a16="http://schemas.microsoft.com/office/drawing/2014/main" val="4122314023"/>
                    </a:ext>
                  </a:extLst>
                </a:gridCol>
                <a:gridCol w="683580">
                  <a:extLst>
                    <a:ext uri="{9D8B030D-6E8A-4147-A177-3AD203B41FA5}">
                      <a16:colId xmlns:a16="http://schemas.microsoft.com/office/drawing/2014/main" val="1309895705"/>
                    </a:ext>
                  </a:extLst>
                </a:gridCol>
                <a:gridCol w="1154099">
                  <a:extLst>
                    <a:ext uri="{9D8B030D-6E8A-4147-A177-3AD203B41FA5}">
                      <a16:colId xmlns:a16="http://schemas.microsoft.com/office/drawing/2014/main" val="2581609998"/>
                    </a:ext>
                  </a:extLst>
                </a:gridCol>
              </a:tblGrid>
              <a:tr h="59628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Cluster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n_data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SHmax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l-GR" sz="1000" b="1" dirty="0">
                          <a:solidFill>
                            <a:schemeClr val="tx1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˚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146764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01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742</a:t>
                      </a:r>
                      <a:endParaRPr lang="en-ID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110.397 ± 2.695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2874422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02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ID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252.778 ± 21.611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534215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03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49</a:t>
                      </a:r>
                      <a:endParaRPr lang="en-ID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349.244 ± 18.298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87884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04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19</a:t>
                      </a:r>
                      <a:endParaRPr lang="en-ID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68.461 ± 8.598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24314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05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24</a:t>
                      </a:r>
                      <a:endParaRPr lang="en-ID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120.356 ± 12.321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440139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06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81</a:t>
                      </a:r>
                      <a:endParaRPr lang="en-ID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352.450 ± 9.729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697102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07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33</a:t>
                      </a:r>
                      <a:endParaRPr lang="en-ID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328.097 ± 17.577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800948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08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62</a:t>
                      </a:r>
                      <a:endParaRPr lang="en-ID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289.236 ± 5.506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395539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09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ID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301.363 ± 75.266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7111610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ID" sz="1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283.848 ± 74.191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5871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8935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D594-C540-F28D-3BE0-D16FAD076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A588FAF-D248-A2B7-21E9-B3D853EA9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12822"/>
              </p:ext>
            </p:extLst>
          </p:nvPr>
        </p:nvGraphicFramePr>
        <p:xfrm>
          <a:off x="135162" y="1940973"/>
          <a:ext cx="11921676" cy="3523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2343">
                  <a:extLst>
                    <a:ext uri="{9D8B030D-6E8A-4147-A177-3AD203B41FA5}">
                      <a16:colId xmlns:a16="http://schemas.microsoft.com/office/drawing/2014/main" val="4122314023"/>
                    </a:ext>
                  </a:extLst>
                </a:gridCol>
                <a:gridCol w="1458488">
                  <a:extLst>
                    <a:ext uri="{9D8B030D-6E8A-4147-A177-3AD203B41FA5}">
                      <a16:colId xmlns:a16="http://schemas.microsoft.com/office/drawing/2014/main" val="3508951482"/>
                    </a:ext>
                  </a:extLst>
                </a:gridCol>
                <a:gridCol w="1525417">
                  <a:extLst>
                    <a:ext uri="{9D8B030D-6E8A-4147-A177-3AD203B41FA5}">
                      <a16:colId xmlns:a16="http://schemas.microsoft.com/office/drawing/2014/main" val="1769736434"/>
                    </a:ext>
                  </a:extLst>
                </a:gridCol>
                <a:gridCol w="1525417">
                  <a:extLst>
                    <a:ext uri="{9D8B030D-6E8A-4147-A177-3AD203B41FA5}">
                      <a16:colId xmlns:a16="http://schemas.microsoft.com/office/drawing/2014/main" val="1371168074"/>
                    </a:ext>
                  </a:extLst>
                </a:gridCol>
                <a:gridCol w="1525417">
                  <a:extLst>
                    <a:ext uri="{9D8B030D-6E8A-4147-A177-3AD203B41FA5}">
                      <a16:colId xmlns:a16="http://schemas.microsoft.com/office/drawing/2014/main" val="1527924609"/>
                    </a:ext>
                  </a:extLst>
                </a:gridCol>
                <a:gridCol w="1525417">
                  <a:extLst>
                    <a:ext uri="{9D8B030D-6E8A-4147-A177-3AD203B41FA5}">
                      <a16:colId xmlns:a16="http://schemas.microsoft.com/office/drawing/2014/main" val="1030670069"/>
                    </a:ext>
                  </a:extLst>
                </a:gridCol>
                <a:gridCol w="1529256">
                  <a:extLst>
                    <a:ext uri="{9D8B030D-6E8A-4147-A177-3AD203B41FA5}">
                      <a16:colId xmlns:a16="http://schemas.microsoft.com/office/drawing/2014/main" val="287854764"/>
                    </a:ext>
                  </a:extLst>
                </a:gridCol>
                <a:gridCol w="1239921">
                  <a:extLst>
                    <a:ext uri="{9D8B030D-6E8A-4147-A177-3AD203B41FA5}">
                      <a16:colId xmlns:a16="http://schemas.microsoft.com/office/drawing/2014/main" val="2581609998"/>
                    </a:ext>
                  </a:extLst>
                </a:gridCol>
              </a:tblGrid>
              <a:tr h="298142"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Cluster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l-GR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R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146764"/>
                  </a:ext>
                </a:extLst>
              </a:tr>
              <a:tr h="298142">
                <a:tc vMerge="1">
                  <a:txBody>
                    <a:bodyPr/>
                    <a:lstStyle/>
                    <a:p>
                      <a:pPr algn="ctr"/>
                      <a:endParaRPr lang="en-ID" dirty="0"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Azimuth (</a:t>
                      </a:r>
                      <a:r>
                        <a:rPr lang="el-GR" sz="1000" b="1" dirty="0">
                          <a:solidFill>
                            <a:schemeClr val="tx1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˚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Plunge (</a:t>
                      </a:r>
                      <a:r>
                        <a:rPr lang="el-GR" sz="1000" b="1" dirty="0">
                          <a:solidFill>
                            <a:schemeClr val="tx1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˚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Azimuth (</a:t>
                      </a:r>
                      <a:r>
                        <a:rPr lang="el-GR" sz="1000" b="1" dirty="0">
                          <a:solidFill>
                            <a:schemeClr val="tx1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˚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Plunge (</a:t>
                      </a:r>
                      <a:r>
                        <a:rPr lang="el-GR" sz="1000" b="1" dirty="0">
                          <a:solidFill>
                            <a:schemeClr val="tx1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˚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Azimuth (</a:t>
                      </a:r>
                      <a:r>
                        <a:rPr lang="el-GR" sz="1000" b="1" dirty="0">
                          <a:solidFill>
                            <a:schemeClr val="tx1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˚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Plunge (</a:t>
                      </a:r>
                      <a:r>
                        <a:rPr lang="el-GR" sz="1000" b="1" dirty="0">
                          <a:solidFill>
                            <a:schemeClr val="tx1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˚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D" dirty="0"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3943171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01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110.425 ± 2.713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3.288 ± 2.014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200.468 ± 2.735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1.894 ± 1.837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290.650 ± 50.864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86.216 ± 2.050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0.759 ± 0.047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2874422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02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249.241 ± 21.420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38.178 ± 10.548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347.233 ± 30.347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20.118 ± 19.707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82.317 ± 58.539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44.676 ± 14.591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0.857 ± 0.120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534215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03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353.257 ± 14.396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46.592 ± 7.507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264.954 ± 18.529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6.568 ± 6.419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178.213 ± 22.483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42.735 ± 7.092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0.745 ± 0.205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87884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04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74.076 ± 13.435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26.079 ± 17.671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203.768 ± 35.673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53.040 ± 12.784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334.911 ± 8.902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21.185 ± 7.206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0.423 ± 0.296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24314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05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119.739 ± 10.994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13.451 ± 11.685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206.262 ± 27.652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34.872 ± 32.413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357.361 ± 74.178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49.113 ± 32.909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0.731 ± 0.235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440139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06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350.084 ± 10.744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31.864 ± 9.846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241.244 ± 26.140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23.272 ± 21.609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136.792 ± 36.505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43.559 ± 22.467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0.826 ± 0.120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697102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07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326.190 ± 15.922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14.098 ± 8.642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232.980 ± 17.228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15.472 ± 15.284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122.257 ± 43.919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66.988 ± 12.950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0.618 ± 0.211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800948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08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289.145 ± 5.793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15.130 ± 14.601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121.318 ± 73.411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74.117 ± 13.880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19.356 ± 5.468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4.276 ± 4.012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0.308 ± 0.203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395539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09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288.830 ± 49.639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43.239 ± 40.644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123.243 ± 50.336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43.806 ± 40.775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203.574 ± 14.651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8.374 ± 8.006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0.365 ± 0.275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7111610"/>
                  </a:ext>
                </a:extLst>
              </a:tr>
              <a:tr h="29814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Sans Serif Collection" panose="020B050204050402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D" sz="1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Sans Serif Collection" panose="020B050204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281.891 ± 73.214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11.145 ± 10.331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192.908 ± 72.950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15.862 ± 15.486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50.956 ± 54.500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69.786 ± 16.418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0.442 ± 0.333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58715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0146206-7BF5-C37D-4944-ECDCE9E36B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4000" y="1181723"/>
                <a:ext cx="9144000" cy="4238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Principal</m:t>
                      </m:r>
                      <m:r>
                        <a:rPr lang="en-US" sz="180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Stress</m:t>
                      </m:r>
                      <m:r>
                        <a:rPr lang="en-US" sz="180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Cluster</m:t>
                      </m:r>
                      <m:r>
                        <a:rPr lang="en-US" sz="180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D" sz="180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ε</m:t>
                      </m:r>
                      <m:r>
                        <a:rPr lang="en-US" sz="1800" b="0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0.40</m:t>
                      </m:r>
                      <m:r>
                        <a:rPr lang="en-US" sz="180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MinPts</m:t>
                      </m:r>
                      <m:r>
                        <a:rPr lang="en-US" sz="180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15</m:t>
                      </m:r>
                    </m:oMath>
                  </m:oMathPara>
                </a14:m>
                <a:endParaRPr lang="en-ID" sz="1800" kern="100" dirty="0"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0146206-7BF5-C37D-4944-ECDCE9E36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1181723"/>
                <a:ext cx="9144000" cy="4238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8384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1526</TotalTime>
  <Words>1041</Words>
  <Application>Microsoft Office PowerPoint</Application>
  <PresentationFormat>Widescreen</PresentationFormat>
  <Paragraphs>390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DengXian</vt:lpstr>
      <vt:lpstr>Arial</vt:lpstr>
      <vt:lpstr>Calibri</vt:lpstr>
      <vt:lpstr>Calibri Light</vt:lpstr>
      <vt:lpstr>Cambria</vt:lpstr>
      <vt:lpstr>Cambria Math</vt:lpstr>
      <vt:lpstr>Times New Roman</vt:lpstr>
      <vt:lpstr>Office Theme</vt:lpstr>
      <vt:lpstr>Celebes Stress Inversion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PROGRESS</dc:title>
  <dc:creator>Haidir Jibran</dc:creator>
  <cp:lastModifiedBy>Haidir jibran</cp:lastModifiedBy>
  <cp:revision>39</cp:revision>
  <dcterms:created xsi:type="dcterms:W3CDTF">2024-02-29T23:19:29Z</dcterms:created>
  <dcterms:modified xsi:type="dcterms:W3CDTF">2024-11-05T05:48:20Z</dcterms:modified>
</cp:coreProperties>
</file>